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57" r:id="rId3"/>
    <p:sldId id="258" r:id="rId4"/>
    <p:sldId id="259" r:id="rId5"/>
    <p:sldId id="260" r:id="rId6"/>
    <p:sldId id="261" r:id="rId7"/>
    <p:sldId id="263" r:id="rId8"/>
    <p:sldId id="276" r:id="rId9"/>
    <p:sldId id="273" r:id="rId10"/>
    <p:sldId id="272" r:id="rId11"/>
    <p:sldId id="268" r:id="rId12"/>
    <p:sldId id="265" r:id="rId13"/>
    <p:sldId id="274" r:id="rId14"/>
    <p:sldId id="27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1919"/>
    <a:srgbClr val="2C92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550AC0-C7C6-A8A3-EF82-4F5E494467F1}" v="32" dt="2022-09-07T15:23:49.668"/>
    <p1510:client id="{1BEB3F89-4A89-495D-8D15-2E0624771762}" v="1" dt="2022-09-08T20:23:37.249"/>
    <p1510:client id="{3B8879E8-E259-43F0-B6E7-CB3B027DF40E}" v="312" dt="2022-09-07T15:48:08.314"/>
    <p1510:client id="{78910ECD-2A77-4CF5-886F-5BB214841DCF}" v="6" dt="2022-09-08T11:53:01.345"/>
    <p1510:client id="{97FBD01D-BADD-C2E8-1153-1A792C898530}" v="184" dt="2022-09-06T23:24:50.492"/>
    <p1510:client id="{C5A46061-2812-EF13-A396-0FF44A5497A3}" v="71" dt="2022-09-08T00:14:35.172"/>
    <p1510:client id="{D551B4AF-BC66-41E3-AE22-FD13FAD683B1}" v="403" dt="2022-09-07T16:39:11.550"/>
    <p1510:client id="{DBBC8387-DD48-4936-8B87-FCBC862A7A7C}" v="402" dt="2022-09-06T21:14:19.864"/>
    <p1510:client id="{FF11EB39-4CF8-D22F-07E1-6AD8274FA2E5}" v="26" dt="2022-09-08T20:23:05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sv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89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0768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0852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7960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9148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6851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551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9435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311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158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67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A21CD87-2D4E-4101-9AB5-1A57F2CC8131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812D63D-6396-4369-A5F5-FE0493AED030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3921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bT1_x1J0qY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93ACC7-C3E2-7DBE-74F6-AE97D67C9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3862" y="4855292"/>
            <a:ext cx="1180043" cy="838258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>
                <a:solidFill>
                  <a:srgbClr val="2C92D5"/>
                </a:solidFill>
              </a:rPr>
              <a:t>Saver</a:t>
            </a:r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D39DB-AFA4-47BA-A7F2-13A71D210C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-2"/>
            <a:ext cx="4657344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2318F6-0C77-76D7-6039-FD7094F05429}"/>
              </a:ext>
            </a:extLst>
          </p:cNvPr>
          <p:cNvSpPr/>
          <p:nvPr/>
        </p:nvSpPr>
        <p:spPr>
          <a:xfrm>
            <a:off x="7536611" y="-4313"/>
            <a:ext cx="4658263" cy="6857999"/>
          </a:xfrm>
          <a:prstGeom prst="rect">
            <a:avLst/>
          </a:prstGeom>
          <a:solidFill>
            <a:srgbClr val="2C92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6AA55F70-4C9B-064F-ADF4-D4765E74F9AD}"/>
              </a:ext>
            </a:extLst>
          </p:cNvPr>
          <p:cNvSpPr txBox="1">
            <a:spLocks/>
          </p:cNvSpPr>
          <p:nvPr/>
        </p:nvSpPr>
        <p:spPr>
          <a:xfrm>
            <a:off x="8999150" y="-4255"/>
            <a:ext cx="2894439" cy="3818569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lang="en-US" sz="2400">
                <a:solidFill>
                  <a:schemeClr val="bg1"/>
                </a:solidFill>
                <a:ea typeface="+mn-lt"/>
                <a:cs typeface="+mn-lt"/>
              </a:rPr>
              <a:t>David Lucca</a:t>
            </a:r>
            <a:br>
              <a:rPr lang="en-US" sz="2400">
                <a:solidFill>
                  <a:schemeClr val="bg1"/>
                </a:solidFill>
              </a:rPr>
            </a:br>
            <a:r>
              <a:rPr lang="en-US" sz="2400">
                <a:solidFill>
                  <a:schemeClr val="bg1"/>
                </a:solidFill>
              </a:rPr>
              <a:t>Gabriel Farias</a:t>
            </a:r>
            <a:br>
              <a:rPr lang="en-US" sz="2400">
                <a:solidFill>
                  <a:schemeClr val="bg1"/>
                </a:solidFill>
              </a:rPr>
            </a:br>
            <a:r>
              <a:rPr lang="en-US" sz="2400">
                <a:solidFill>
                  <a:schemeClr val="bg1"/>
                </a:solidFill>
              </a:rPr>
              <a:t>Gabriel Valentim</a:t>
            </a:r>
            <a:br>
              <a:rPr lang="en-US" sz="2400">
                <a:solidFill>
                  <a:schemeClr val="bg1"/>
                </a:solidFill>
              </a:rPr>
            </a:br>
            <a:r>
              <a:rPr lang="en-US" sz="2400">
                <a:solidFill>
                  <a:schemeClr val="bg1"/>
                </a:solidFill>
              </a:rPr>
              <a:t>Lucas Landim</a:t>
            </a:r>
            <a:br>
              <a:rPr lang="en-US" sz="2400">
                <a:solidFill>
                  <a:schemeClr val="bg1"/>
                </a:solidFill>
              </a:rPr>
            </a:br>
            <a:r>
              <a:rPr lang="en-US" sz="2400">
                <a:solidFill>
                  <a:schemeClr val="bg1"/>
                </a:solidFill>
              </a:rPr>
              <a:t>Mayla </a:t>
            </a:r>
            <a:r>
              <a:rPr lang="en-US" sz="2400" err="1">
                <a:solidFill>
                  <a:schemeClr val="bg1"/>
                </a:solidFill>
              </a:rPr>
              <a:t>Biscacchi</a:t>
            </a: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D9E48BD3-33D5-3A3B-C462-C3DBBF571FE9}"/>
              </a:ext>
            </a:extLst>
          </p:cNvPr>
          <p:cNvSpPr txBox="1">
            <a:spLocks/>
          </p:cNvSpPr>
          <p:nvPr/>
        </p:nvSpPr>
        <p:spPr>
          <a:xfrm>
            <a:off x="1617596" y="5423649"/>
            <a:ext cx="4402059" cy="8362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>
                <a:solidFill>
                  <a:srgbClr val="2C92D5"/>
                </a:solidFill>
              </a:rPr>
              <a:t>O monitoramento que seu negócio precisa!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6A1CF1F-5E68-AA44-5DCF-B22570827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4931" y="-314865"/>
            <a:ext cx="6984520" cy="71139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C4AFB9-86F6-B330-3D34-601D63A9D252}"/>
              </a:ext>
            </a:extLst>
          </p:cNvPr>
          <p:cNvSpPr txBox="1"/>
          <p:nvPr/>
        </p:nvSpPr>
        <p:spPr>
          <a:xfrm>
            <a:off x="373812" y="416942"/>
            <a:ext cx="1581509" cy="30623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9650">
                <a:solidFill>
                  <a:schemeClr val="bg1"/>
                </a:solidFill>
              </a:rPr>
              <a:t>|</a:t>
            </a:r>
          </a:p>
          <a:p>
            <a:r>
              <a:rPr lang="en-US" sz="9650">
                <a:solidFill>
                  <a:schemeClr val="bg1"/>
                </a:solidFill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811460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34A87-1B75-3E70-71EE-52D0D3E27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75570"/>
            <a:ext cx="9720072" cy="1499616"/>
          </a:xfrm>
        </p:spPr>
        <p:txBody>
          <a:bodyPr/>
          <a:lstStyle/>
          <a:p>
            <a:r>
              <a:rPr lang="en-US"/>
              <a:t>Visita virtual</a:t>
            </a:r>
          </a:p>
        </p:txBody>
      </p:sp>
      <p:pic>
        <p:nvPicPr>
          <p:cNvPr id="5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635B15D-0E4F-B734-2B0E-975FC3084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2281" y="1246415"/>
            <a:ext cx="2524125" cy="838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3BBC14-66B5-CB56-800C-FFAC71BBF02D}"/>
              </a:ext>
            </a:extLst>
          </p:cNvPr>
          <p:cNvSpPr txBox="1"/>
          <p:nvPr/>
        </p:nvSpPr>
        <p:spPr>
          <a:xfrm>
            <a:off x="775607" y="2163535"/>
            <a:ext cx="7688035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err="1"/>
              <a:t>Nossa</a:t>
            </a:r>
            <a:r>
              <a:rPr lang="en-US" sz="2000"/>
              <a:t> </a:t>
            </a:r>
            <a:r>
              <a:rPr lang="en-US" sz="2000" err="1"/>
              <a:t>entrevista</a:t>
            </a:r>
            <a:r>
              <a:rPr lang="en-US" sz="2000"/>
              <a:t> virtual </a:t>
            </a:r>
            <a:r>
              <a:rPr lang="en-US" sz="2000" err="1"/>
              <a:t>foi</a:t>
            </a:r>
            <a:r>
              <a:rPr lang="en-US" sz="2000"/>
              <a:t> </a:t>
            </a:r>
            <a:r>
              <a:rPr lang="en-US" sz="2000" err="1"/>
              <a:t>feita</a:t>
            </a:r>
            <a:r>
              <a:rPr lang="en-US" sz="2000"/>
              <a:t> com o Gabriel Landim que atua </a:t>
            </a:r>
            <a:r>
              <a:rPr lang="en-US" sz="2000" err="1"/>
              <a:t>como</a:t>
            </a:r>
            <a:r>
              <a:rPr lang="en-US" sz="2000"/>
              <a:t> </a:t>
            </a:r>
            <a:r>
              <a:rPr lang="en-US" sz="2000" err="1"/>
              <a:t>técnico</a:t>
            </a:r>
            <a:r>
              <a:rPr lang="en-US" sz="2000"/>
              <a:t> pela Atos SE, </a:t>
            </a:r>
            <a:r>
              <a:rPr lang="en-US" sz="2000" err="1"/>
              <a:t>uma</a:t>
            </a:r>
            <a:r>
              <a:rPr lang="en-US" sz="2000"/>
              <a:t> </a:t>
            </a:r>
            <a:r>
              <a:rPr lang="en-US" sz="2000" err="1"/>
              <a:t>empresa</a:t>
            </a:r>
            <a:r>
              <a:rPr lang="en-US" sz="2000"/>
              <a:t> </a:t>
            </a:r>
            <a:r>
              <a:rPr lang="en-US" sz="2000" err="1"/>
              <a:t>francesa</a:t>
            </a:r>
            <a:r>
              <a:rPr lang="en-US" sz="2000"/>
              <a:t> </a:t>
            </a:r>
            <a:r>
              <a:rPr lang="en-US" sz="2000" err="1"/>
              <a:t>focada</a:t>
            </a:r>
            <a:r>
              <a:rPr lang="en-US" sz="2000"/>
              <a:t> </a:t>
            </a:r>
            <a:r>
              <a:rPr lang="en-US" sz="2000" err="1"/>
              <a:t>em</a:t>
            </a:r>
            <a:r>
              <a:rPr lang="en-US" sz="2000"/>
              <a:t> </a:t>
            </a:r>
            <a:r>
              <a:rPr lang="en-US" sz="2000" err="1"/>
              <a:t>soluções</a:t>
            </a:r>
            <a:r>
              <a:rPr lang="en-US" sz="2000"/>
              <a:t> </a:t>
            </a:r>
            <a:r>
              <a:rPr lang="en-US" sz="2000" err="1"/>
              <a:t>tecnológicas</a:t>
            </a:r>
            <a:r>
              <a:rPr lang="en-US" sz="2000"/>
              <a:t>, </a:t>
            </a:r>
            <a:r>
              <a:rPr lang="en-US" sz="2000" err="1"/>
              <a:t>uma</a:t>
            </a:r>
            <a:r>
              <a:rPr lang="en-US" sz="2000"/>
              <a:t> delas </a:t>
            </a:r>
            <a:r>
              <a:rPr lang="en-US" sz="2000" err="1"/>
              <a:t>sendo</a:t>
            </a:r>
            <a:r>
              <a:rPr lang="en-US" sz="2000"/>
              <a:t> a </a:t>
            </a:r>
            <a:r>
              <a:rPr lang="en-US" sz="2000" err="1"/>
              <a:t>montagem</a:t>
            </a:r>
            <a:r>
              <a:rPr lang="en-US" sz="2000"/>
              <a:t>, </a:t>
            </a:r>
            <a:r>
              <a:rPr lang="en-US" sz="2000" err="1"/>
              <a:t>monitoramento</a:t>
            </a:r>
            <a:r>
              <a:rPr lang="en-US" sz="2000"/>
              <a:t> e </a:t>
            </a:r>
            <a:r>
              <a:rPr lang="en-US" sz="2000" err="1"/>
              <a:t>manutenção</a:t>
            </a:r>
            <a:r>
              <a:rPr lang="en-US" sz="2000"/>
              <a:t> de </a:t>
            </a:r>
            <a:r>
              <a:rPr lang="en-US" sz="2000" err="1"/>
              <a:t>servidores</a:t>
            </a:r>
            <a:r>
              <a:rPr lang="en-US" sz="2000"/>
              <a:t> e super-</a:t>
            </a:r>
            <a:r>
              <a:rPr lang="en-US" sz="2000" err="1"/>
              <a:t>computadores</a:t>
            </a:r>
            <a:r>
              <a:rPr lang="en-US" sz="2000"/>
              <a:t>.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2000"/>
          </a:p>
          <a:p>
            <a:pPr marL="342900" indent="-342900">
              <a:buFont typeface="Arial"/>
              <a:buChar char="•"/>
            </a:pPr>
            <a:r>
              <a:rPr lang="en-US" sz="2000" err="1"/>
              <a:t>Esta</a:t>
            </a:r>
            <a:r>
              <a:rPr lang="en-US" sz="2000"/>
              <a:t> </a:t>
            </a:r>
            <a:r>
              <a:rPr lang="en-US" sz="2000" err="1"/>
              <a:t>entrevista</a:t>
            </a:r>
            <a:r>
              <a:rPr lang="en-US" sz="2000"/>
              <a:t> </a:t>
            </a:r>
            <a:r>
              <a:rPr lang="en-US" sz="2000" err="1"/>
              <a:t>foi</a:t>
            </a:r>
            <a:r>
              <a:rPr lang="en-US" sz="2000"/>
              <a:t> </a:t>
            </a:r>
            <a:r>
              <a:rPr lang="en-US" sz="2000" err="1"/>
              <a:t>gravada</a:t>
            </a:r>
            <a:r>
              <a:rPr lang="en-US" sz="2000"/>
              <a:t> e </a:t>
            </a:r>
            <a:r>
              <a:rPr lang="en-US" sz="2000" err="1"/>
              <a:t>está</a:t>
            </a:r>
            <a:r>
              <a:rPr lang="en-US" sz="2000"/>
              <a:t> </a:t>
            </a:r>
            <a:r>
              <a:rPr lang="en-US" sz="2000" err="1"/>
              <a:t>disponível</a:t>
            </a:r>
            <a:r>
              <a:rPr lang="en-US" sz="2000"/>
              <a:t> para </a:t>
            </a:r>
            <a:r>
              <a:rPr lang="en-US" sz="2000" err="1"/>
              <a:t>visualização</a:t>
            </a:r>
            <a:r>
              <a:rPr lang="en-US" sz="2000"/>
              <a:t> </a:t>
            </a:r>
            <a:r>
              <a:rPr lang="en-US" sz="2000" err="1"/>
              <a:t>direta</a:t>
            </a:r>
            <a:r>
              <a:rPr lang="en-US" sz="2000"/>
              <a:t> </a:t>
            </a:r>
            <a:r>
              <a:rPr lang="en-US" sz="2000" err="1"/>
              <a:t>pelo</a:t>
            </a:r>
            <a:r>
              <a:rPr lang="en-US" sz="2000"/>
              <a:t> link: </a:t>
            </a:r>
            <a:r>
              <a:rPr lang="en-US" sz="2000">
                <a:solidFill>
                  <a:srgbClr val="191919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https://youtu.be/bT1_x1J0qYg</a:t>
            </a:r>
            <a:endParaRPr lang="en-US" sz="2000">
              <a:solidFill>
                <a:srgbClr val="191919"/>
              </a:solidFill>
            </a:endParaRPr>
          </a:p>
        </p:txBody>
      </p:sp>
      <p:pic>
        <p:nvPicPr>
          <p:cNvPr id="9" name="Picture 9" descr="A person taking a selfie&#10;&#10;Description automatically generated">
            <a:extLst>
              <a:ext uri="{FF2B5EF4-FFF2-40B4-BE49-F238E27FC236}">
                <a16:creationId xmlns:a16="http://schemas.microsoft.com/office/drawing/2014/main" id="{8B86A0A1-40FC-8F32-4416-9A2DA6A0C2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1599" y="2668367"/>
            <a:ext cx="2743200" cy="2826442"/>
          </a:xfrm>
          <a:prstGeom prst="rect">
            <a:avLst/>
          </a:prstGeom>
        </p:spPr>
      </p:pic>
      <p:pic>
        <p:nvPicPr>
          <p:cNvPr id="3" name="Graphic 3">
            <a:extLst>
              <a:ext uri="{FF2B5EF4-FFF2-40B4-BE49-F238E27FC236}">
                <a16:creationId xmlns:a16="http://schemas.microsoft.com/office/drawing/2014/main" id="{460F1968-2DEE-3DD4-5C56-BB2B75B95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88901" y="5495026"/>
            <a:ext cx="1348597" cy="136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503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BAE0D6-8283-CCDB-92F3-81A99B19E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8731" y="-392445"/>
            <a:ext cx="7247167" cy="1499616"/>
          </a:xfrm>
        </p:spPr>
        <p:txBody>
          <a:bodyPr/>
          <a:lstStyle/>
          <a:p>
            <a:pPr algn="ctr"/>
            <a:r>
              <a:rPr lang="pt-BR">
                <a:ea typeface="+mj-lt"/>
                <a:cs typeface="+mj-lt"/>
              </a:rPr>
              <a:t>BANCO DE DADOS</a:t>
            </a:r>
            <a:endParaRPr lang="en-US"/>
          </a:p>
        </p:txBody>
      </p:sp>
      <p:pic>
        <p:nvPicPr>
          <p:cNvPr id="5" name="Graphic 3">
            <a:extLst>
              <a:ext uri="{FF2B5EF4-FFF2-40B4-BE49-F238E27FC236}">
                <a16:creationId xmlns:a16="http://schemas.microsoft.com/office/drawing/2014/main" id="{252705C4-0B35-473F-77E1-0E7B4A926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64175" y="-329241"/>
            <a:ext cx="1348597" cy="136297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235262A-CB1C-E0F8-FEA0-FEE28A11C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673" y="594360"/>
            <a:ext cx="10886653" cy="614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594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extLst>
              <a:ext uri="{FF2B5EF4-FFF2-40B4-BE49-F238E27FC236}">
                <a16:creationId xmlns:a16="http://schemas.microsoft.com/office/drawing/2014/main" id="{252705C4-0B35-473F-77E1-0E7B4A926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9156" y="648419"/>
            <a:ext cx="1348597" cy="136297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A2B314A-A09E-98A1-40D2-9D64F3B417D0}"/>
              </a:ext>
            </a:extLst>
          </p:cNvPr>
          <p:cNvSpPr txBox="1"/>
          <p:nvPr/>
        </p:nvSpPr>
        <p:spPr>
          <a:xfrm>
            <a:off x="3332480" y="1459230"/>
            <a:ext cx="552704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pt-BR" sz="5000">
                <a:latin typeface="+mj-lt"/>
              </a:rPr>
              <a:t>SITE ESTÁTICO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pt-BR" sz="5000">
                <a:latin typeface="+mj-lt"/>
              </a:rPr>
              <a:t>FERRAMENTA DE GESTÃO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pt-BR" sz="5000">
                <a:latin typeface="+mj-lt"/>
              </a:rPr>
              <a:t>GITHUB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pt-BR" sz="5000">
                <a:latin typeface="+mj-lt"/>
              </a:rPr>
              <a:t>AMBIENTE AZURE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pt-BR" sz="5000">
                <a:latin typeface="+mj-lt"/>
              </a:rPr>
              <a:t>CLIENT LINUX</a:t>
            </a:r>
          </a:p>
        </p:txBody>
      </p:sp>
    </p:spTree>
    <p:extLst>
      <p:ext uri="{BB962C8B-B14F-4D97-AF65-F5344CB8AC3E}">
        <p14:creationId xmlns:p14="http://schemas.microsoft.com/office/powerpoint/2010/main" val="2101095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BAE0D6-8283-CCDB-92F3-81A99B19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err="1"/>
              <a:t>Proto-persona</a:t>
            </a: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67F19B-2646-69A5-BA33-54E4688D3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302042"/>
            <a:ext cx="9720073" cy="4023360"/>
          </a:xfrm>
        </p:spPr>
        <p:txBody>
          <a:bodyPr/>
          <a:lstStyle/>
          <a:p>
            <a:endParaRPr lang="pt-BR"/>
          </a:p>
        </p:txBody>
      </p:sp>
      <p:pic>
        <p:nvPicPr>
          <p:cNvPr id="6" name="Graphic 3">
            <a:extLst>
              <a:ext uri="{FF2B5EF4-FFF2-40B4-BE49-F238E27FC236}">
                <a16:creationId xmlns:a16="http://schemas.microsoft.com/office/drawing/2014/main" id="{453C37BB-57F4-3FEC-543F-0F6B4707E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9156" y="648419"/>
            <a:ext cx="1348597" cy="1362974"/>
          </a:xfrm>
          <a:prstGeom prst="rect">
            <a:avLst/>
          </a:prstGeom>
        </p:spPr>
      </p:pic>
      <p:sp>
        <p:nvSpPr>
          <p:cNvPr id="5" name="AutoShape 4">
            <a:extLst>
              <a:ext uri="{FF2B5EF4-FFF2-40B4-BE49-F238E27FC236}">
                <a16:creationId xmlns:a16="http://schemas.microsoft.com/office/drawing/2014/main" id="{71724953-82E7-B8DF-E14B-44E5A88D23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9F01941-1DED-EB57-E7E7-93FA35519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025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269A98-4C64-8BEA-F4B3-52AAF14B7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DF6DF4-5656-06D5-569C-20204EB46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60C3D8C-6F1E-8D49-384E-6B84169C3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492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93ACC7-C3E2-7DBE-74F6-AE97D67C9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0373" y="703691"/>
            <a:ext cx="3391900" cy="1798768"/>
          </a:xfrm>
        </p:spPr>
        <p:txBody>
          <a:bodyPr>
            <a:normAutofit/>
          </a:bodyPr>
          <a:lstStyle/>
          <a:p>
            <a:pPr algn="ctr"/>
            <a:r>
              <a:rPr lang="pt-BR" sz="6000">
                <a:solidFill>
                  <a:srgbClr val="2C92D5"/>
                </a:solidFill>
              </a:rPr>
              <a:t>Dúvidas?</a:t>
            </a:r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310346-6C5C-D818-C397-98EC19B9350B}"/>
              </a:ext>
            </a:extLst>
          </p:cNvPr>
          <p:cNvCxnSpPr/>
          <p:nvPr/>
        </p:nvCxnSpPr>
        <p:spPr>
          <a:xfrm flipV="1">
            <a:off x="3021222" y="3646636"/>
            <a:ext cx="6412301" cy="28756"/>
          </a:xfrm>
          <a:prstGeom prst="straightConnector1">
            <a:avLst/>
          </a:prstGeom>
          <a:ln w="12700">
            <a:solidFill>
              <a:srgbClr val="2C92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73D36F2-5E60-1743-0B53-5729FEF39593}"/>
              </a:ext>
            </a:extLst>
          </p:cNvPr>
          <p:cNvSpPr txBox="1"/>
          <p:nvPr/>
        </p:nvSpPr>
        <p:spPr>
          <a:xfrm>
            <a:off x="4868174" y="2639683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rgbClr val="2C92D5"/>
                </a:solidFill>
              </a:rPr>
              <a:t>Agradecemos à atenção</a:t>
            </a:r>
            <a:endParaRPr lang="en-US" sz="2000">
              <a:solidFill>
                <a:srgbClr val="2C92D5"/>
              </a:solidFill>
            </a:endParaRPr>
          </a:p>
        </p:txBody>
      </p:sp>
      <p:pic>
        <p:nvPicPr>
          <p:cNvPr id="8" name="Graphic 8">
            <a:extLst>
              <a:ext uri="{FF2B5EF4-FFF2-40B4-BE49-F238E27FC236}">
                <a16:creationId xmlns:a16="http://schemas.microsoft.com/office/drawing/2014/main" id="{116B8542-6E81-CF3B-90F6-37D43BDD4E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60255" y="3234906"/>
            <a:ext cx="4137743" cy="4137743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4A8D182-1F10-C78A-7F9B-013F75FC6645}"/>
              </a:ext>
            </a:extLst>
          </p:cNvPr>
          <p:cNvSpPr/>
          <p:nvPr/>
        </p:nvSpPr>
        <p:spPr>
          <a:xfrm>
            <a:off x="348343" y="576943"/>
            <a:ext cx="914400" cy="1415142"/>
          </a:xfrm>
          <a:prstGeom prst="rect">
            <a:avLst/>
          </a:prstGeom>
          <a:solidFill>
            <a:srgbClr val="191919"/>
          </a:solidFill>
          <a:ln>
            <a:solidFill>
              <a:srgbClr val="19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360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890400-BB8B-4A44-AB63-65C7CA22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93ACC7-C3E2-7DBE-74F6-AE97D67C9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pt-BR"/>
              <a:t>Quem somos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39B797-CDC6-4529-8A36-9CBFC9816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597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234774-1F0F-73BA-94F0-CFE4958BD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642" y="2113088"/>
            <a:ext cx="5976761" cy="2631824"/>
          </a:xfrm>
        </p:spPr>
        <p:txBody>
          <a:bodyPr>
            <a:normAutofit/>
          </a:bodyPr>
          <a:lstStyle/>
          <a:p>
            <a:pPr algn="just"/>
            <a:r>
              <a:rPr lang="pt-BR" sz="2400" b="0" i="0">
                <a:solidFill>
                  <a:srgbClr val="191919"/>
                </a:solidFill>
                <a:effectLst/>
              </a:rPr>
              <a:t>Uma empresa de monitoramento de servidores.</a:t>
            </a:r>
          </a:p>
          <a:p>
            <a:pPr algn="just"/>
            <a:r>
              <a:rPr lang="pt-BR" sz="2400" b="0" i="0">
                <a:solidFill>
                  <a:srgbClr val="191919"/>
                </a:solidFill>
                <a:effectLst/>
              </a:rPr>
              <a:t>O futuro está em dados e com isso nossa empresa sana essa demanda e cuida de sua empresa de forma contínua, nossa missão é automatizar, gerenciar e cuidar de seu equipamento otimizando sua performance empresarial.</a:t>
            </a:r>
          </a:p>
        </p:txBody>
      </p:sp>
      <p:pic>
        <p:nvPicPr>
          <p:cNvPr id="6" name="Graphic 3">
            <a:extLst>
              <a:ext uri="{FF2B5EF4-FFF2-40B4-BE49-F238E27FC236}">
                <a16:creationId xmlns:a16="http://schemas.microsoft.com/office/drawing/2014/main" id="{DA255557-031A-F963-9728-591AB4015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9156" y="2747513"/>
            <a:ext cx="1348597" cy="136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BAE0D6-8283-CCDB-92F3-81A99B19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Segmento DE mercado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67F19B-2646-69A5-BA33-54E4688D3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302042"/>
            <a:ext cx="9720073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pPr>
              <a:buFont typeface="Arial" panose="020B0602020104020603" pitchFamily="34" charset="0"/>
              <a:buChar char="•"/>
            </a:pPr>
            <a:r>
              <a:rPr lang="pt-BR" sz="3200" dirty="0">
                <a:latin typeface="Tw Cen MT Condensed"/>
              </a:rPr>
              <a:t>Tecnologia</a:t>
            </a:r>
            <a:endParaRPr lang="pt-BR" sz="3200" dirty="0"/>
          </a:p>
          <a:p>
            <a:pPr marL="0" indent="0">
              <a:buNone/>
            </a:pPr>
            <a:endParaRPr lang="pt-BR" sz="2400" dirty="0">
              <a:latin typeface="Tw Cen MT"/>
            </a:endParaRPr>
          </a:p>
          <a:p>
            <a:pPr>
              <a:buFont typeface="Arial" panose="020B0602020104020603" pitchFamily="34" charset="0"/>
              <a:buChar char="•"/>
            </a:pPr>
            <a:r>
              <a:rPr lang="pt-BR" sz="3200" dirty="0">
                <a:latin typeface="Tw Cen MT Condensed"/>
              </a:rPr>
              <a:t>Servidor</a:t>
            </a:r>
          </a:p>
        </p:txBody>
      </p:sp>
      <p:pic>
        <p:nvPicPr>
          <p:cNvPr id="6" name="Graphic 3">
            <a:extLst>
              <a:ext uri="{FF2B5EF4-FFF2-40B4-BE49-F238E27FC236}">
                <a16:creationId xmlns:a16="http://schemas.microsoft.com/office/drawing/2014/main" id="{C6660E0A-132B-6DFE-D649-DAC5A26F7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9156" y="648419"/>
            <a:ext cx="1348597" cy="136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690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890400-BB8B-4A44-AB63-65C7CA22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93ACC7-C3E2-7DBE-74F6-AE97D67C9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pt-BR"/>
              <a:t>Contexto</a:t>
            </a:r>
            <a:br>
              <a:rPr lang="pt-BR"/>
            </a:br>
            <a:r>
              <a:rPr lang="pt-BR"/>
              <a:t>Desafio</a:t>
            </a:r>
            <a:br>
              <a:rPr lang="pt-BR"/>
            </a:br>
            <a:r>
              <a:rPr lang="pt-BR"/>
              <a:t>Problema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39B797-CDC6-4529-8A36-9CBFC9816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597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E8BD22-A01A-F1E4-501B-EBED9FC60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4916" y="1600199"/>
            <a:ext cx="5998484" cy="4453467"/>
          </a:xfrm>
        </p:spPr>
        <p:txBody>
          <a:bodyPr vert="horz" lIns="45720" tIns="45720" rIns="45720" bIns="45720" rtlCol="0" anchor="t">
            <a:normAutofit/>
          </a:bodyPr>
          <a:lstStyle/>
          <a:p>
            <a:pPr>
              <a:spcBef>
                <a:spcPts val="200"/>
              </a:spcBef>
              <a:buFont typeface="Arial" panose="020B0602020104020603" pitchFamily="34" charset="0"/>
              <a:buChar char="•"/>
            </a:pPr>
            <a:endParaRPr lang="pt-BR" sz="2800" kern="1000">
              <a:solidFill>
                <a:srgbClr val="191919"/>
              </a:solidFill>
              <a:ea typeface="Calibri" panose="020F0502020204030204" pitchFamily="34" charset="0"/>
              <a:cs typeface="Times New Roman"/>
            </a:endParaRPr>
          </a:p>
          <a:p>
            <a:pPr>
              <a:spcBef>
                <a:spcPts val="200"/>
              </a:spcBef>
              <a:buFont typeface="Arial" panose="020B0602020104020603" pitchFamily="34" charset="0"/>
              <a:buChar char="•"/>
            </a:pPr>
            <a:endParaRPr lang="pt-BR" sz="2800" kern="1000">
              <a:solidFill>
                <a:srgbClr val="191919"/>
              </a:solidFill>
              <a:ea typeface="Calibri" panose="020F0502020204030204" pitchFamily="34" charset="0"/>
              <a:cs typeface="Times New Roman"/>
            </a:endParaRPr>
          </a:p>
          <a:p>
            <a:pPr>
              <a:spcBef>
                <a:spcPts val="200"/>
              </a:spcBef>
              <a:buFont typeface="Arial" panose="020B0602020104020603" pitchFamily="34" charset="0"/>
              <a:buChar char="•"/>
            </a:pPr>
            <a:endParaRPr lang="pt-BR" sz="2800" kern="1000">
              <a:solidFill>
                <a:srgbClr val="191919"/>
              </a:solidFill>
              <a:ea typeface="Calibri" panose="020F0502020204030204" pitchFamily="34" charset="0"/>
              <a:cs typeface="Times New Roman"/>
            </a:endParaRPr>
          </a:p>
          <a:p>
            <a:pPr lvl="0">
              <a:spcBef>
                <a:spcPts val="200"/>
              </a:spcBef>
              <a:buFont typeface="Arial" panose="020B0602020104020603" pitchFamily="34" charset="0"/>
              <a:buChar char="•"/>
            </a:pPr>
            <a:r>
              <a:rPr lang="pt-BR" sz="2800" kern="1000">
                <a:solidFill>
                  <a:srgbClr val="191919"/>
                </a:solidFill>
                <a:ea typeface="Calibri" panose="020F0502020204030204" pitchFamily="34" charset="0"/>
                <a:cs typeface="Times New Roman"/>
              </a:rPr>
              <a:t>Imagine</a:t>
            </a:r>
            <a:endParaRPr lang="pt-BR" sz="2800" kern="1000">
              <a:solidFill>
                <a:srgbClr val="191919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200"/>
              </a:spcBef>
              <a:buFont typeface="Arial" panose="020B0602020104020603" pitchFamily="34" charset="0"/>
              <a:buChar char="•"/>
            </a:pPr>
            <a:endParaRPr lang="pt-BR" sz="2800" kern="1000">
              <a:solidFill>
                <a:srgbClr val="191919"/>
              </a:solidFill>
              <a:cs typeface="Times New Roman"/>
            </a:endParaRPr>
          </a:p>
          <a:p>
            <a:pPr>
              <a:spcBef>
                <a:spcPts val="200"/>
              </a:spcBef>
              <a:buFont typeface="Arial" panose="020B0602020104020603" pitchFamily="34" charset="0"/>
              <a:buChar char="•"/>
            </a:pPr>
            <a:r>
              <a:rPr lang="pt-BR" sz="2800" kern="1000">
                <a:solidFill>
                  <a:srgbClr val="191919"/>
                </a:solidFill>
                <a:cs typeface="Times New Roman"/>
              </a:rPr>
              <a:t>Aquecimento</a:t>
            </a:r>
          </a:p>
          <a:p>
            <a:pPr>
              <a:spcBef>
                <a:spcPts val="200"/>
              </a:spcBef>
              <a:buFont typeface="Arial" panose="020B0602020104020603" pitchFamily="34" charset="0"/>
              <a:buChar char="•"/>
            </a:pPr>
            <a:endParaRPr lang="pt-BR" sz="2800" kern="1000">
              <a:solidFill>
                <a:srgbClr val="191919"/>
              </a:solidFill>
              <a:cs typeface="Times New Roman"/>
            </a:endParaRPr>
          </a:p>
          <a:p>
            <a:endParaRPr lang="en-US" sz="2400">
              <a:solidFill>
                <a:srgbClr val="000000"/>
              </a:solidFill>
              <a:cs typeface="Times New Roman"/>
            </a:endParaRPr>
          </a:p>
        </p:txBody>
      </p:sp>
      <p:pic>
        <p:nvPicPr>
          <p:cNvPr id="6" name="Graphic 3">
            <a:extLst>
              <a:ext uri="{FF2B5EF4-FFF2-40B4-BE49-F238E27FC236}">
                <a16:creationId xmlns:a16="http://schemas.microsoft.com/office/drawing/2014/main" id="{7D2F36B8-48D5-105B-86AD-E534ECB42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9156" y="2747513"/>
            <a:ext cx="1348597" cy="136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790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BAE0D6-8283-CCDB-92F3-81A99B19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Justificativa nosso produto (como surgiu)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67F19B-2646-69A5-BA33-54E4688D3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302042"/>
            <a:ext cx="9720073" cy="4023360"/>
          </a:xfrm>
        </p:spPr>
        <p:txBody>
          <a:bodyPr/>
          <a:lstStyle/>
          <a:p>
            <a:endParaRPr lang="pt-BR"/>
          </a:p>
        </p:txBody>
      </p:sp>
      <p:pic>
        <p:nvPicPr>
          <p:cNvPr id="6" name="Graphic 3">
            <a:extLst>
              <a:ext uri="{FF2B5EF4-FFF2-40B4-BE49-F238E27FC236}">
                <a16:creationId xmlns:a16="http://schemas.microsoft.com/office/drawing/2014/main" id="{453C37BB-57F4-3FEC-543F-0F6B4707E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9156" y="648419"/>
            <a:ext cx="1348597" cy="136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151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890400-BB8B-4A44-AB63-65C7CA22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93ACC7-C3E2-7DBE-74F6-AE97D67C9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pt-BR"/>
              <a:t>Solução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39B797-CDC6-4529-8A36-9CBFC9816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597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phic 3">
            <a:extLst>
              <a:ext uri="{FF2B5EF4-FFF2-40B4-BE49-F238E27FC236}">
                <a16:creationId xmlns:a16="http://schemas.microsoft.com/office/drawing/2014/main" id="{37B24E96-A529-6801-7A9B-A2569AD0A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9156" y="2747513"/>
            <a:ext cx="1348597" cy="1362974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237950-D801-73A8-56BF-FCE335386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1228" y="1600200"/>
            <a:ext cx="6151412" cy="4251960"/>
          </a:xfrm>
        </p:spPr>
        <p:txBody>
          <a:bodyPr>
            <a:normAutofit lnSpcReduction="10000"/>
          </a:bodyPr>
          <a:lstStyle/>
          <a:p>
            <a:pPr marL="0" lv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pt-BR" sz="2400" kern="1000">
                <a:solidFill>
                  <a:srgbClr val="191919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Nosso diferencial é que realizar pequenas correções remotamente (através de </a:t>
            </a:r>
            <a:r>
              <a:rPr lang="pt-BR" sz="2400" kern="1000" err="1">
                <a:solidFill>
                  <a:srgbClr val="191919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reiniciamento</a:t>
            </a:r>
            <a:r>
              <a:rPr lang="pt-BR" sz="2400" kern="1000">
                <a:solidFill>
                  <a:srgbClr val="191919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da máquina, do cooler e etc..) podemos livrar o cliente de dores de cabeça desnecessárias apenas informaremos quando o servidor precisará de reparo de equipe externa, além de também notificarmos apenas o que foi realizado para corrigir o mesmo. O cliente pode também contar com o nosso chat através da plataforma </a:t>
            </a:r>
            <a:r>
              <a:rPr lang="pt-BR" sz="2400" kern="1000">
                <a:solidFill>
                  <a:srgbClr val="191919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pt-BR" sz="2400" kern="1000">
                <a:solidFill>
                  <a:srgbClr val="191919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elegram de forma rápida e intuitiva com a nossa equipe de suporte, venha conhecer nossos serviços e experimente de uma vida de forma otimizada e prática.</a:t>
            </a:r>
            <a:endParaRPr lang="en-US" sz="2800">
              <a:solidFill>
                <a:srgbClr val="19191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278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375544-0408-1BBD-3CE0-4FA78867C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Diagrama&#10;&#10;Descrição gerada automaticamente com confiança média">
            <a:extLst>
              <a:ext uri="{FF2B5EF4-FFF2-40B4-BE49-F238E27FC236}">
                <a16:creationId xmlns:a16="http://schemas.microsoft.com/office/drawing/2014/main" id="{A1630B54-C76D-DCC8-D528-C20413AFC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348"/>
            <a:ext cx="12967368" cy="7122695"/>
          </a:xfrm>
        </p:spPr>
      </p:pic>
    </p:spTree>
    <p:extLst>
      <p:ext uri="{BB962C8B-B14F-4D97-AF65-F5344CB8AC3E}">
        <p14:creationId xmlns:p14="http://schemas.microsoft.com/office/powerpoint/2010/main" val="1349352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5151C9-94FC-1FA1-E3A5-78EF5BF1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 </a:t>
            </a:r>
            <a:r>
              <a:rPr lang="pt-BR" err="1"/>
              <a:t>storyboard</a:t>
            </a:r>
            <a:endParaRPr lang="pt-BR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42BCB26-7662-3AA1-5641-B97BA0F02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9156" y="648419"/>
            <a:ext cx="1348597" cy="1362974"/>
          </a:xfrm>
          <a:prstGeom prst="rect">
            <a:avLst/>
          </a:prstGeom>
        </p:spPr>
      </p:pic>
      <p:pic>
        <p:nvPicPr>
          <p:cNvPr id="3" name="Picture 4" descr="Diagram, shape, polygon&#10;&#10;Description automatically generated">
            <a:extLst>
              <a:ext uri="{FF2B5EF4-FFF2-40B4-BE49-F238E27FC236}">
                <a16:creationId xmlns:a16="http://schemas.microsoft.com/office/drawing/2014/main" id="{257BC303-3C1B-85C2-9A44-ABE2A54D88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977" y="2011498"/>
            <a:ext cx="9826998" cy="425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041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7BF3A8-9621-60AC-645A-2D8DCB479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Lições aprendidas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6AAFAE-FABA-1102-53B8-FCCB48B6F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38" y="2344430"/>
            <a:ext cx="2176732" cy="5098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highlight>
                  <a:srgbClr val="FF0000"/>
                </a:highlight>
              </a:rPr>
              <a:t>IRRITAÇÃO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824996-1770-8E29-9D8E-267A207BBF3F}"/>
              </a:ext>
            </a:extLst>
          </p:cNvPr>
          <p:cNvSpPr txBox="1">
            <a:spLocks/>
          </p:cNvSpPr>
          <p:nvPr/>
        </p:nvSpPr>
        <p:spPr>
          <a:xfrm>
            <a:off x="5327143" y="2510344"/>
            <a:ext cx="1500997" cy="50981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>
                <a:highlight>
                  <a:srgbClr val="C0C0C0"/>
                </a:highlight>
              </a:rPr>
              <a:t>TRISTE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59C8F9E-C2C4-810D-83A5-CB6E5AC32F07}"/>
              </a:ext>
            </a:extLst>
          </p:cNvPr>
          <p:cNvSpPr txBox="1">
            <a:spLocks/>
          </p:cNvSpPr>
          <p:nvPr/>
        </p:nvSpPr>
        <p:spPr>
          <a:xfrm>
            <a:off x="9188397" y="2338678"/>
            <a:ext cx="2162355" cy="5098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>
                <a:highlight>
                  <a:srgbClr val="00FFFF"/>
                </a:highlight>
              </a:rPr>
              <a:t>CONTENTE</a:t>
            </a:r>
          </a:p>
        </p:txBody>
      </p:sp>
      <p:sp>
        <p:nvSpPr>
          <p:cNvPr id="7" name="TextBox 29">
            <a:extLst>
              <a:ext uri="{FF2B5EF4-FFF2-40B4-BE49-F238E27FC236}">
                <a16:creationId xmlns:a16="http://schemas.microsoft.com/office/drawing/2014/main" id="{4AA7A515-A9F2-8FC6-1E08-239DA2B2E3C6}"/>
              </a:ext>
            </a:extLst>
          </p:cNvPr>
          <p:cNvSpPr txBox="1"/>
          <p:nvPr/>
        </p:nvSpPr>
        <p:spPr>
          <a:xfrm>
            <a:off x="320026" y="2889677"/>
            <a:ext cx="22237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Implantar</a:t>
            </a:r>
            <a:r>
              <a:rPr lang="en-US"/>
              <a:t> API</a:t>
            </a:r>
          </a:p>
        </p:txBody>
      </p:sp>
      <p:sp>
        <p:nvSpPr>
          <p:cNvPr id="8" name="TextBox 30">
            <a:extLst>
              <a:ext uri="{FF2B5EF4-FFF2-40B4-BE49-F238E27FC236}">
                <a16:creationId xmlns:a16="http://schemas.microsoft.com/office/drawing/2014/main" id="{D12550D8-0D78-691D-EBDC-4E007D0672C0}"/>
              </a:ext>
            </a:extLst>
          </p:cNvPr>
          <p:cNvSpPr txBox="1"/>
          <p:nvPr/>
        </p:nvSpPr>
        <p:spPr>
          <a:xfrm>
            <a:off x="320025" y="3493525"/>
            <a:ext cx="289953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Confecção</a:t>
            </a:r>
            <a:r>
              <a:rPr lang="en-US"/>
              <a:t> da Dashboard</a:t>
            </a:r>
          </a:p>
        </p:txBody>
      </p:sp>
      <p:sp>
        <p:nvSpPr>
          <p:cNvPr id="9" name="TextBox 31">
            <a:extLst>
              <a:ext uri="{FF2B5EF4-FFF2-40B4-BE49-F238E27FC236}">
                <a16:creationId xmlns:a16="http://schemas.microsoft.com/office/drawing/2014/main" id="{29A1CFD4-10D5-08D7-14B7-7AC0C835871C}"/>
              </a:ext>
            </a:extLst>
          </p:cNvPr>
          <p:cNvSpPr txBox="1"/>
          <p:nvPr/>
        </p:nvSpPr>
        <p:spPr>
          <a:xfrm>
            <a:off x="4541345" y="3430674"/>
            <a:ext cx="289953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Não</a:t>
            </a:r>
            <a:r>
              <a:rPr lang="en-US"/>
              <a:t> </a:t>
            </a:r>
            <a:r>
              <a:rPr lang="en-US" err="1"/>
              <a:t>poder</a:t>
            </a:r>
            <a:r>
              <a:rPr lang="en-US"/>
              <a:t> </a:t>
            </a:r>
            <a:r>
              <a:rPr lang="en-US" err="1"/>
              <a:t>ter</a:t>
            </a:r>
            <a:r>
              <a:rPr lang="en-US"/>
              <a:t> </a:t>
            </a:r>
            <a:r>
              <a:rPr lang="en-US" err="1"/>
              <a:t>cooperado</a:t>
            </a:r>
            <a:r>
              <a:rPr lang="en-US"/>
              <a:t> tanto com o back-end</a:t>
            </a:r>
          </a:p>
        </p:txBody>
      </p:sp>
      <p:sp>
        <p:nvSpPr>
          <p:cNvPr id="10" name="TextBox 32">
            <a:extLst>
              <a:ext uri="{FF2B5EF4-FFF2-40B4-BE49-F238E27FC236}">
                <a16:creationId xmlns:a16="http://schemas.microsoft.com/office/drawing/2014/main" id="{9FEE5956-816A-5E68-C9D0-1737142517AD}"/>
              </a:ext>
            </a:extLst>
          </p:cNvPr>
          <p:cNvSpPr txBox="1"/>
          <p:nvPr/>
        </p:nvSpPr>
        <p:spPr>
          <a:xfrm>
            <a:off x="8704524" y="3259010"/>
            <a:ext cx="289953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Site </a:t>
            </a:r>
            <a:r>
              <a:rPr lang="en-US" err="1"/>
              <a:t>institucional</a:t>
            </a:r>
            <a:r>
              <a:rPr lang="en-US"/>
              <a:t> </a:t>
            </a:r>
            <a:r>
              <a:rPr lang="en-US" err="1"/>
              <a:t>totalmente</a:t>
            </a:r>
            <a:r>
              <a:rPr lang="en-US"/>
              <a:t> </a:t>
            </a:r>
            <a:r>
              <a:rPr lang="en-US" err="1"/>
              <a:t>funcional</a:t>
            </a:r>
          </a:p>
        </p:txBody>
      </p:sp>
      <p:sp>
        <p:nvSpPr>
          <p:cNvPr id="11" name="TextBox 33">
            <a:extLst>
              <a:ext uri="{FF2B5EF4-FFF2-40B4-BE49-F238E27FC236}">
                <a16:creationId xmlns:a16="http://schemas.microsoft.com/office/drawing/2014/main" id="{8D8F6C28-C63C-89B5-D6B1-94F01585CFFD}"/>
              </a:ext>
            </a:extLst>
          </p:cNvPr>
          <p:cNvSpPr txBox="1"/>
          <p:nvPr/>
        </p:nvSpPr>
        <p:spPr>
          <a:xfrm>
            <a:off x="320025" y="4126128"/>
            <a:ext cx="24538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Configuração</a:t>
            </a:r>
            <a:r>
              <a:rPr lang="en-US"/>
              <a:t> da API</a:t>
            </a:r>
          </a:p>
        </p:txBody>
      </p:sp>
      <p:sp>
        <p:nvSpPr>
          <p:cNvPr id="12" name="TextBox 34">
            <a:extLst>
              <a:ext uri="{FF2B5EF4-FFF2-40B4-BE49-F238E27FC236}">
                <a16:creationId xmlns:a16="http://schemas.microsoft.com/office/drawing/2014/main" id="{C205397A-8182-4230-436E-E199F21924DE}"/>
              </a:ext>
            </a:extLst>
          </p:cNvPr>
          <p:cNvSpPr txBox="1"/>
          <p:nvPr/>
        </p:nvSpPr>
        <p:spPr>
          <a:xfrm>
            <a:off x="4541344" y="4350824"/>
            <a:ext cx="289953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Reprovação</a:t>
            </a:r>
            <a:r>
              <a:rPr lang="en-US"/>
              <a:t> de um </a:t>
            </a:r>
            <a:r>
              <a:rPr lang="en-US" err="1"/>
              <a:t>integrante</a:t>
            </a:r>
          </a:p>
        </p:txBody>
      </p:sp>
      <p:sp>
        <p:nvSpPr>
          <p:cNvPr id="13" name="TextBox 35">
            <a:extLst>
              <a:ext uri="{FF2B5EF4-FFF2-40B4-BE49-F238E27FC236}">
                <a16:creationId xmlns:a16="http://schemas.microsoft.com/office/drawing/2014/main" id="{B3B5AAB8-DB9C-0690-539A-033F0FC7268A}"/>
              </a:ext>
            </a:extLst>
          </p:cNvPr>
          <p:cNvSpPr txBox="1"/>
          <p:nvPr/>
        </p:nvSpPr>
        <p:spPr>
          <a:xfrm>
            <a:off x="8704524" y="4008240"/>
            <a:ext cx="289953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Atingir</a:t>
            </a:r>
            <a:r>
              <a:rPr lang="en-US"/>
              <a:t> o </a:t>
            </a:r>
            <a:r>
              <a:rPr lang="en-US" err="1"/>
              <a:t>objetivo</a:t>
            </a:r>
            <a:r>
              <a:rPr lang="en-US"/>
              <a:t> </a:t>
            </a:r>
            <a:r>
              <a:rPr lang="en-US" err="1"/>
              <a:t>esperado</a:t>
            </a:r>
          </a:p>
        </p:txBody>
      </p:sp>
      <p:sp>
        <p:nvSpPr>
          <p:cNvPr id="14" name="TextBox 36">
            <a:extLst>
              <a:ext uri="{FF2B5EF4-FFF2-40B4-BE49-F238E27FC236}">
                <a16:creationId xmlns:a16="http://schemas.microsoft.com/office/drawing/2014/main" id="{198148F8-2087-C1CD-ADC0-C7B6DBAAC3BA}"/>
              </a:ext>
            </a:extLst>
          </p:cNvPr>
          <p:cNvSpPr txBox="1"/>
          <p:nvPr/>
        </p:nvSpPr>
        <p:spPr>
          <a:xfrm>
            <a:off x="8704524" y="4482043"/>
            <a:ext cx="32589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Apresentação</a:t>
            </a:r>
            <a:r>
              <a:rPr lang="en-US"/>
              <a:t> </a:t>
            </a:r>
            <a:r>
              <a:rPr lang="en-US" err="1"/>
              <a:t>bem-sucedida</a:t>
            </a:r>
          </a:p>
        </p:txBody>
      </p:sp>
      <p:sp>
        <p:nvSpPr>
          <p:cNvPr id="15" name="TextBox 37">
            <a:extLst>
              <a:ext uri="{FF2B5EF4-FFF2-40B4-BE49-F238E27FC236}">
                <a16:creationId xmlns:a16="http://schemas.microsoft.com/office/drawing/2014/main" id="{7DDDCE3D-A89C-3AB3-ADC7-1F52E5734B1E}"/>
              </a:ext>
            </a:extLst>
          </p:cNvPr>
          <p:cNvSpPr txBox="1"/>
          <p:nvPr/>
        </p:nvSpPr>
        <p:spPr>
          <a:xfrm>
            <a:off x="8704524" y="4955846"/>
            <a:ext cx="32589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Implantação</a:t>
            </a:r>
            <a:r>
              <a:rPr lang="en-US"/>
              <a:t> do </a:t>
            </a:r>
            <a:r>
              <a:rPr lang="en-US" err="1"/>
              <a:t>projeto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 </a:t>
            </a:r>
            <a:r>
              <a:rPr lang="en-US" err="1"/>
              <a:t>nuvem</a:t>
            </a:r>
          </a:p>
        </p:txBody>
      </p:sp>
      <p:sp>
        <p:nvSpPr>
          <p:cNvPr id="16" name="TextBox 38">
            <a:extLst>
              <a:ext uri="{FF2B5EF4-FFF2-40B4-BE49-F238E27FC236}">
                <a16:creationId xmlns:a16="http://schemas.microsoft.com/office/drawing/2014/main" id="{92887CD9-D319-8C50-9D08-CDBF04663680}"/>
              </a:ext>
            </a:extLst>
          </p:cNvPr>
          <p:cNvSpPr txBox="1"/>
          <p:nvPr/>
        </p:nvSpPr>
        <p:spPr>
          <a:xfrm>
            <a:off x="8704525" y="5429649"/>
            <a:ext cx="32589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Reuniões</a:t>
            </a:r>
            <a:r>
              <a:rPr lang="en-US"/>
              <a:t> </a:t>
            </a:r>
            <a:r>
              <a:rPr lang="en-US" err="1"/>
              <a:t>semanais</a:t>
            </a:r>
            <a:endParaRPr lang="en-US"/>
          </a:p>
        </p:txBody>
      </p:sp>
      <p:sp>
        <p:nvSpPr>
          <p:cNvPr id="17" name="TextBox 39">
            <a:extLst>
              <a:ext uri="{FF2B5EF4-FFF2-40B4-BE49-F238E27FC236}">
                <a16:creationId xmlns:a16="http://schemas.microsoft.com/office/drawing/2014/main" id="{41061FAD-9771-F4C6-A02F-A6EBF1CA3AE5}"/>
              </a:ext>
            </a:extLst>
          </p:cNvPr>
          <p:cNvSpPr txBox="1"/>
          <p:nvPr/>
        </p:nvSpPr>
        <p:spPr>
          <a:xfrm>
            <a:off x="8704524" y="5903452"/>
            <a:ext cx="32589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Aprendizado</a:t>
            </a:r>
          </a:p>
        </p:txBody>
      </p:sp>
      <p:sp>
        <p:nvSpPr>
          <p:cNvPr id="18" name="TextBox 40">
            <a:extLst>
              <a:ext uri="{FF2B5EF4-FFF2-40B4-BE49-F238E27FC236}">
                <a16:creationId xmlns:a16="http://schemas.microsoft.com/office/drawing/2014/main" id="{3D525E2C-8816-F487-DDB1-C47E04BEDDF7}"/>
              </a:ext>
            </a:extLst>
          </p:cNvPr>
          <p:cNvSpPr txBox="1"/>
          <p:nvPr/>
        </p:nvSpPr>
        <p:spPr>
          <a:xfrm>
            <a:off x="320024" y="4729977"/>
            <a:ext cx="305768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Tentar</a:t>
            </a:r>
            <a:r>
              <a:rPr lang="en-US"/>
              <a:t> </a:t>
            </a:r>
            <a:r>
              <a:rPr lang="en-US" err="1"/>
              <a:t>gerir</a:t>
            </a:r>
            <a:r>
              <a:rPr lang="en-US"/>
              <a:t> </a:t>
            </a:r>
            <a:r>
              <a:rPr lang="en-US" err="1"/>
              <a:t>mais</a:t>
            </a:r>
            <a:r>
              <a:rPr lang="en-US"/>
              <a:t> de </a:t>
            </a:r>
            <a:r>
              <a:rPr lang="en-US" err="1"/>
              <a:t>uma</a:t>
            </a:r>
            <a:r>
              <a:rPr lang="en-US"/>
              <a:t> </a:t>
            </a:r>
            <a:r>
              <a:rPr lang="en-US" err="1"/>
              <a:t>atividade</a:t>
            </a:r>
            <a:r>
              <a:rPr lang="en-US"/>
              <a:t> </a:t>
            </a:r>
            <a:r>
              <a:rPr lang="en-US" err="1"/>
              <a:t>ao</a:t>
            </a:r>
            <a:r>
              <a:rPr lang="en-US"/>
              <a:t> </a:t>
            </a:r>
            <a:r>
              <a:rPr lang="en-US" err="1"/>
              <a:t>mesmo</a:t>
            </a:r>
            <a:r>
              <a:rPr lang="en-US"/>
              <a:t> tempo</a:t>
            </a:r>
          </a:p>
        </p:txBody>
      </p:sp>
      <p:sp>
        <p:nvSpPr>
          <p:cNvPr id="19" name="TextBox 41">
            <a:extLst>
              <a:ext uri="{FF2B5EF4-FFF2-40B4-BE49-F238E27FC236}">
                <a16:creationId xmlns:a16="http://schemas.microsoft.com/office/drawing/2014/main" id="{264B7DA4-6CB0-6106-F587-06059020BC14}"/>
              </a:ext>
            </a:extLst>
          </p:cNvPr>
          <p:cNvSpPr txBox="1"/>
          <p:nvPr/>
        </p:nvSpPr>
        <p:spPr>
          <a:xfrm>
            <a:off x="320023" y="5621373"/>
            <a:ext cx="305768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Falta de </a:t>
            </a:r>
            <a:r>
              <a:rPr lang="en-US" err="1"/>
              <a:t>comunicação</a:t>
            </a:r>
            <a:r>
              <a:rPr lang="en-US"/>
              <a:t> de </a:t>
            </a:r>
            <a:r>
              <a:rPr lang="en-US" err="1"/>
              <a:t>integrantes</a:t>
            </a:r>
            <a:r>
              <a:rPr lang="en-US"/>
              <a:t> do </a:t>
            </a:r>
            <a:r>
              <a:rPr lang="en-US" err="1"/>
              <a:t>grupo</a:t>
            </a:r>
          </a:p>
        </p:txBody>
      </p:sp>
      <p:sp>
        <p:nvSpPr>
          <p:cNvPr id="20" name="TextBox 42">
            <a:extLst>
              <a:ext uri="{FF2B5EF4-FFF2-40B4-BE49-F238E27FC236}">
                <a16:creationId xmlns:a16="http://schemas.microsoft.com/office/drawing/2014/main" id="{098F4748-00D4-1DE0-C969-E973F46D0A6F}"/>
              </a:ext>
            </a:extLst>
          </p:cNvPr>
          <p:cNvSpPr txBox="1"/>
          <p:nvPr/>
        </p:nvSpPr>
        <p:spPr>
          <a:xfrm>
            <a:off x="4541344" y="4993978"/>
            <a:ext cx="289953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Tempo </a:t>
            </a:r>
            <a:r>
              <a:rPr lang="en-US" err="1"/>
              <a:t>escasso</a:t>
            </a:r>
            <a:r>
              <a:rPr lang="en-US"/>
              <a:t>, </a:t>
            </a:r>
            <a:r>
              <a:rPr lang="en-US" err="1"/>
              <a:t>muitas</a:t>
            </a:r>
            <a:r>
              <a:rPr lang="en-US"/>
              <a:t> </a:t>
            </a:r>
            <a:r>
              <a:rPr lang="en-US" err="1"/>
              <a:t>atividades</a:t>
            </a:r>
            <a:r>
              <a:rPr lang="en-US"/>
              <a:t> </a:t>
            </a:r>
            <a:r>
              <a:rPr lang="en-US" err="1"/>
              <a:t>ao</a:t>
            </a:r>
            <a:r>
              <a:rPr lang="en-US"/>
              <a:t> </a:t>
            </a:r>
            <a:r>
              <a:rPr lang="en-US" err="1"/>
              <a:t>mesmo</a:t>
            </a:r>
            <a:r>
              <a:rPr lang="en-US"/>
              <a:t> tempo</a:t>
            </a:r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AA7BE44D-C380-01DB-1C91-B843CF5DA6F8}"/>
              </a:ext>
            </a:extLst>
          </p:cNvPr>
          <p:cNvCxnSpPr/>
          <p:nvPr/>
        </p:nvCxnSpPr>
        <p:spPr>
          <a:xfrm>
            <a:off x="3657600" y="2084832"/>
            <a:ext cx="0" cy="4498848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254D4847-F762-B29E-C4CF-630675252887}"/>
              </a:ext>
            </a:extLst>
          </p:cNvPr>
          <p:cNvCxnSpPr>
            <a:cxnSpLocks/>
          </p:cNvCxnSpPr>
          <p:nvPr/>
        </p:nvCxnSpPr>
        <p:spPr>
          <a:xfrm>
            <a:off x="8107680" y="2084832"/>
            <a:ext cx="0" cy="4498848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F38183FE-063C-9968-2692-8BF2F8873609}"/>
              </a:ext>
            </a:extLst>
          </p:cNvPr>
          <p:cNvCxnSpPr>
            <a:cxnSpLocks/>
          </p:cNvCxnSpPr>
          <p:nvPr/>
        </p:nvCxnSpPr>
        <p:spPr>
          <a:xfrm>
            <a:off x="3657600" y="2128148"/>
            <a:ext cx="0" cy="4498848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Graphic 3">
            <a:extLst>
              <a:ext uri="{FF2B5EF4-FFF2-40B4-BE49-F238E27FC236}">
                <a16:creationId xmlns:a16="http://schemas.microsoft.com/office/drawing/2014/main" id="{51EFFFF1-EB81-903B-ECBF-F0BB31D235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9156" y="648419"/>
            <a:ext cx="1348597" cy="136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9979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337</Words>
  <Application>Microsoft Office PowerPoint</Application>
  <PresentationFormat>Widescreen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Tw Cen MT</vt:lpstr>
      <vt:lpstr>Tw Cen MT Condensed</vt:lpstr>
      <vt:lpstr>Wingdings 3</vt:lpstr>
      <vt:lpstr>Integral</vt:lpstr>
      <vt:lpstr>Saver</vt:lpstr>
      <vt:lpstr>Quem somos</vt:lpstr>
      <vt:lpstr>Segmento DE mercado</vt:lpstr>
      <vt:lpstr>Contexto Desafio Problema</vt:lpstr>
      <vt:lpstr>Justificativa nosso produto (como surgiu)</vt:lpstr>
      <vt:lpstr>Solução</vt:lpstr>
      <vt:lpstr>Apresentação do PowerPoint</vt:lpstr>
      <vt:lpstr> storyboard</vt:lpstr>
      <vt:lpstr>Lições aprendidas</vt:lpstr>
      <vt:lpstr>Visita virtual</vt:lpstr>
      <vt:lpstr>BANCO DE DADOS</vt:lpstr>
      <vt:lpstr>Apresentação do PowerPoint</vt:lpstr>
      <vt:lpstr>Proto-persona</vt:lpstr>
      <vt:lpstr>Apresentação do PowerPoint</vt:lpstr>
      <vt:lpstr>Dúvidas?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SAVER</dc:title>
  <dc:creator>MAYLA OCLECIANO BISACCHI .</dc:creator>
  <cp:lastModifiedBy>MAYLA OCLECIANO BISACCHI .</cp:lastModifiedBy>
  <cp:revision>33</cp:revision>
  <dcterms:created xsi:type="dcterms:W3CDTF">2022-09-02T16:57:31Z</dcterms:created>
  <dcterms:modified xsi:type="dcterms:W3CDTF">2022-09-08T20:23:38Z</dcterms:modified>
</cp:coreProperties>
</file>

<file path=docProps/thumbnail.jpeg>
</file>